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67" r:id="rId2"/>
  </p:sldIdLst>
  <p:sldSz cx="43891200" cy="32918400"/>
  <p:notesSz cx="6858000" cy="9144000"/>
  <p:embeddedFontLst>
    <p:embeddedFont>
      <p:font typeface="Montserrat Extra Bold" charset="0"/>
      <p:bold r:id="rId4"/>
    </p:embeddedFont>
    <p:embeddedFont>
      <p:font typeface="Calibri" pitchFamily="34" charset="0"/>
      <p:regular r:id="rId5"/>
      <p:bold r:id="rId6"/>
      <p:italic r:id="rId7"/>
      <p:boldItalic r:id="rId8"/>
    </p:embeddedFont>
    <p:embeddedFont>
      <p:font typeface="Candara Light" charset="0"/>
      <p:regular r:id="rId9"/>
      <p:italic r:id="rId10"/>
    </p:embeddedFont>
    <p:embeddedFont>
      <p:font typeface="Domine" charset="0"/>
      <p:regular r:id="rId11"/>
    </p:embeddedFont>
    <p:embeddedFont>
      <p:font typeface="Microsoft JhengHei UI Light" charset="-120"/>
      <p:regular r:id="rId12"/>
    </p:embeddedFont>
  </p:embeddedFontLst>
  <p:custDataLst>
    <p:tags r:id="rId13"/>
  </p:custDataLst>
  <p:defaultTextStyle>
    <a:defPPr>
      <a:defRPr lang="en-US"/>
    </a:defPPr>
    <a:lvl1pPr marL="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467"/>
    <a:srgbClr val="045B91"/>
    <a:srgbClr val="A6AFA1"/>
    <a:srgbClr val="7897AC"/>
    <a:srgbClr val="9F9F9F"/>
    <a:srgbClr val="2B5C75"/>
    <a:srgbClr val="DAE8F1"/>
    <a:srgbClr val="305366"/>
    <a:srgbClr val="7F7F7F"/>
    <a:srgbClr val="2F3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3519" autoAdjust="0"/>
  </p:normalViewPr>
  <p:slideViewPr>
    <p:cSldViewPr snapToGrid="0">
      <p:cViewPr>
        <p:scale>
          <a:sx n="26" d="100"/>
          <a:sy n="26" d="100"/>
        </p:scale>
        <p:origin x="-1464" y="24"/>
      </p:cViewPr>
      <p:guideLst>
        <p:guide orient="horz" pos="6912"/>
        <p:guide orient="horz" pos="10368"/>
        <p:guide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d.docs.live.net/b54dd291aa0164d7/&#1056;&#1072;&#1073;&#1086;&#1095;&#1080;&#1081;%20&#1089;&#1090;&#1086;&#1083;/&#1075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b54dd291aa0164d7/&#1056;&#1072;&#1073;&#1086;&#1095;&#1080;&#1081;%20&#1089;&#1090;&#1086;&#1083;/&#1075;&#1088;&#1072;&#1092;&#1080;&#1082;&#1080;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pPr>
            <a:r>
              <a:rPr lang="ru-RU" sz="1800" dirty="0"/>
              <a:t>Динамика численных показателей сосудов в исследуемых группах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[графики.xlsx]сосуды!$B$1</c:f>
              <c:strCache>
                <c:ptCount val="1"/>
                <c:pt idx="0">
                  <c:v>Средняя площадь</c:v>
                </c:pt>
              </c:strCache>
            </c:strRef>
          </c:tx>
          <c:spPr>
            <a:solidFill>
              <a:srgbClr val="7897AC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75,7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3-420A-ABA5-C38A9C64A7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990F43D1-F2D5-444B-A9C6-8569506AFD97}" type="VALUE">
                      <a:rPr lang="en-US" smtClean="0"/>
                      <a:pPr/>
                      <a:t>[ЗНАЧЕНИЕ]</a:t>
                    </a:fld>
                    <a:r>
                      <a:rPr lang="en-US" sz="800" b="0" i="0" u="none" strike="noStrike" kern="1200" baseline="30000" dirty="0">
                        <a:solidFill>
                          <a:srgbClr val="404040"/>
                        </a:solidFill>
                      </a:rPr>
                      <a:t>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83-420A-ABA5-C38A9C64A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[графики.xlsx]сосуды!$A$2:$A$5</c:f>
              <c:strCache>
                <c:ptCount val="4"/>
                <c:pt idx="0">
                  <c:v>Контроль1 (К1)</c:v>
                </c:pt>
                <c:pt idx="1">
                  <c:v>Контроль 2 (К2)</c:v>
                </c:pt>
                <c:pt idx="2">
                  <c:v>Алкоголь1 (A1)</c:v>
                </c:pt>
                <c:pt idx="3">
                  <c:v>Алкоголь2 (А2)</c:v>
                </c:pt>
              </c:strCache>
            </c:strRef>
          </c:cat>
          <c:val>
            <c:numRef>
              <c:f>[графики.xlsx]сосуды!$B$2:$B$5</c:f>
              <c:numCache>
                <c:formatCode>General</c:formatCode>
                <c:ptCount val="4"/>
                <c:pt idx="0">
                  <c:v>78</c:v>
                </c:pt>
                <c:pt idx="1">
                  <c:v>83.3</c:v>
                </c:pt>
                <c:pt idx="2">
                  <c:v>75.7</c:v>
                </c:pt>
                <c:pt idx="3">
                  <c:v>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83-420A-ABA5-C38A9C64A778}"/>
            </c:ext>
          </c:extLst>
        </c:ser>
        <c:ser>
          <c:idx val="1"/>
          <c:order val="1"/>
          <c:tx>
            <c:strRef>
              <c:f>[графики.xlsx]сосуды!$C$1</c:f>
              <c:strCache>
                <c:ptCount val="1"/>
                <c:pt idx="0">
                  <c:v>Удельная площадь сосудов</c:v>
                </c:pt>
              </c:strCache>
            </c:strRef>
          </c:tx>
          <c:spPr>
            <a:solidFill>
              <a:srgbClr val="315467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283-420A-ABA5-C38A9C64A77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0" i="0" u="none" strike="noStrike" kern="1200" baseline="0" dirty="0">
                        <a:solidFill>
                          <a:srgbClr val="404040"/>
                        </a:solidFill>
                      </a:rPr>
                      <a:t>37</a:t>
                    </a:r>
                    <a:r>
                      <a:rPr lang="en-US" sz="800" b="0" i="0" u="none" strike="noStrike" kern="1200" baseline="30000" dirty="0">
                        <a:solidFill>
                          <a:srgbClr val="404040"/>
                        </a:solidFill>
                      </a:rPr>
                      <a:t>1,2</a:t>
                    </a:r>
                    <a:endParaRPr lang="en-US" baseline="30000" dirty="0">
                      <a:solidFill>
                        <a:srgbClr val="40404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283-420A-ABA5-C38A9C64A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[графики.xlsx]сосуды!$A$2:$A$5</c:f>
              <c:strCache>
                <c:ptCount val="4"/>
                <c:pt idx="0">
                  <c:v>Контроль1 (К1)</c:v>
                </c:pt>
                <c:pt idx="1">
                  <c:v>Контроль 2 (К2)</c:v>
                </c:pt>
                <c:pt idx="2">
                  <c:v>Алкоголь1 (A1)</c:v>
                </c:pt>
                <c:pt idx="3">
                  <c:v>Алкоголь2 (А2)</c:v>
                </c:pt>
              </c:strCache>
            </c:strRef>
          </c:cat>
          <c:val>
            <c:numRef>
              <c:f>[графики.xlsx]сосуды!$C$2:$C$5</c:f>
              <c:numCache>
                <c:formatCode>0</c:formatCode>
                <c:ptCount val="4"/>
                <c:pt idx="0">
                  <c:v>42</c:v>
                </c:pt>
                <c:pt idx="1">
                  <c:v>77</c:v>
                </c:pt>
                <c:pt idx="2">
                  <c:v>40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83-420A-ABA5-C38A9C64A7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514752"/>
        <c:axId val="49538176"/>
      </c:barChart>
      <c:lineChart>
        <c:grouping val="standard"/>
        <c:varyColors val="0"/>
        <c:ser>
          <c:idx val="2"/>
          <c:order val="2"/>
          <c:tx>
            <c:strRef>
              <c:f>[графики.xlsx]сосуды!$D$1</c:f>
              <c:strCache>
                <c:ptCount val="1"/>
                <c:pt idx="0">
                  <c:v>Количество сосудов на 1 мм² (по вспом оси)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[графики.xlsx]сосуды!$A$2:$A$5</c:f>
              <c:strCache>
                <c:ptCount val="4"/>
                <c:pt idx="0">
                  <c:v>Контроль1 (К1)</c:v>
                </c:pt>
                <c:pt idx="1">
                  <c:v>Контроль 2 (К2)</c:v>
                </c:pt>
                <c:pt idx="2">
                  <c:v>Алкоголь1 (A1)</c:v>
                </c:pt>
                <c:pt idx="3">
                  <c:v>Алкоголь2 (А2)</c:v>
                </c:pt>
              </c:strCache>
            </c:strRef>
          </c:cat>
          <c:val>
            <c:numRef>
              <c:f>[графики.xlsx]сосуды!$D$2:$D$5</c:f>
              <c:numCache>
                <c:formatCode>General</c:formatCode>
                <c:ptCount val="4"/>
                <c:pt idx="0">
                  <c:v>52</c:v>
                </c:pt>
                <c:pt idx="1">
                  <c:v>91</c:v>
                </c:pt>
                <c:pt idx="2">
                  <c:v>52</c:v>
                </c:pt>
                <c:pt idx="3">
                  <c:v>136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283-420A-ABA5-C38A9C64A7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347456"/>
        <c:axId val="49540096"/>
      </c:lineChart>
      <c:catAx>
        <c:axId val="495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pPr>
            <a:endParaRPr lang="ru-RU"/>
          </a:p>
        </c:txPr>
        <c:crossAx val="49538176"/>
        <c:crosses val="autoZero"/>
        <c:auto val="1"/>
        <c:lblAlgn val="ctr"/>
        <c:lblOffset val="100"/>
        <c:noMultiLvlLbl val="0"/>
      </c:catAx>
      <c:valAx>
        <c:axId val="495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r>
                  <a:rPr lang="ru-RU" sz="1200" dirty="0"/>
                  <a:t>Средняя площадь сосудов, мкм2</a:t>
                </a:r>
              </a:p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r>
                  <a:rPr lang="ru-RU" sz="1200" dirty="0"/>
                  <a:t>Удельная площадь сосудов, %*10-2</a:t>
                </a:r>
              </a:p>
            </c:rich>
          </c:tx>
          <c:layout>
            <c:manualLayout>
              <c:xMode val="edge"/>
              <c:yMode val="edge"/>
              <c:x val="1.0408730158730159E-2"/>
              <c:y val="0.117183040935672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pPr>
            <a:endParaRPr lang="ru-RU"/>
          </a:p>
        </c:txPr>
        <c:crossAx val="49514752"/>
        <c:crosses val="autoZero"/>
        <c:crossBetween val="between"/>
      </c:valAx>
      <c:valAx>
        <c:axId val="495400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r>
                  <a:rPr lang="ru-RU"/>
                  <a:t>Количество сосудов на 1 мм2, шт</a:t>
                </a:r>
              </a:p>
            </c:rich>
          </c:tx>
          <c:layout>
            <c:manualLayout>
              <c:xMode val="edge"/>
              <c:yMode val="edge"/>
              <c:x val="0.96705619905619911"/>
              <c:y val="0.192559941520467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pPr>
            <a:endParaRPr lang="ru-RU"/>
          </a:p>
        </c:txPr>
        <c:crossAx val="53347456"/>
        <c:crosses val="max"/>
        <c:crossBetween val="between"/>
      </c:valAx>
      <c:catAx>
        <c:axId val="5334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540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7282003129890451"/>
          <c:w val="0.99359733158355201"/>
          <c:h val="0.12077347417840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Microsoft JhengHei UI Light" panose="020B0304030504040204" pitchFamily="34" charset="-120"/>
          <a:ea typeface="Microsoft JhengHei UI Light" panose="020B0304030504040204" pitchFamily="34" charset="-12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pPr>
            <a:r>
              <a:rPr lang="ru-RU" sz="1800" dirty="0"/>
              <a:t>Корреляция влияния алкоголя на площадь сосудов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[графики.xlsx]сосуды!$A$9</c:f>
              <c:strCache>
                <c:ptCount val="1"/>
                <c:pt idx="0">
                  <c:v>Уровень значимости</c:v>
                </c:pt>
              </c:strCache>
            </c:strRef>
          </c:tx>
          <c:spPr>
            <a:solidFill>
              <a:srgbClr val="2B5C7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46557120500783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≈0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207-4899-B537-DB3DB8CE45CF}"/>
                </c:ext>
              </c:extLst>
            </c:dLbl>
            <c:dLbl>
              <c:idx val="3"/>
              <c:layout>
                <c:manualLayout>
                  <c:x val="0"/>
                  <c:y val="-6.95618153364632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≈0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07-4899-B537-DB3DB8CE45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[графики.xlsx]сосуды!$B$8:$E$8</c:f>
              <c:strCache>
                <c:ptCount val="4"/>
                <c:pt idx="0">
                  <c:v>К1-К2</c:v>
                </c:pt>
                <c:pt idx="1">
                  <c:v>А1-А2</c:v>
                </c:pt>
                <c:pt idx="2">
                  <c:v>К1-А1</c:v>
                </c:pt>
                <c:pt idx="3">
                  <c:v>К2-А2</c:v>
                </c:pt>
              </c:strCache>
            </c:strRef>
          </c:cat>
          <c:val>
            <c:numRef>
              <c:f>[графики.xlsx]сосуды!$B$9:$E$9</c:f>
              <c:numCache>
                <c:formatCode>General</c:formatCode>
                <c:ptCount val="4"/>
                <c:pt idx="0">
                  <c:v>7.3999999999999996E-2</c:v>
                </c:pt>
                <c:pt idx="1">
                  <c:v>0.01</c:v>
                </c:pt>
                <c:pt idx="2">
                  <c:v>0.48499999999999999</c:v>
                </c:pt>
                <c:pt idx="3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07-4899-B537-DB3DB8CE45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3388032"/>
        <c:axId val="53389568"/>
      </c:barChart>
      <c:lineChart>
        <c:grouping val="standard"/>
        <c:varyColors val="0"/>
        <c:ser>
          <c:idx val="1"/>
          <c:order val="1"/>
          <c:tx>
            <c:strRef>
              <c:f>[графики.xlsx]сосуды!$A$10</c:f>
              <c:strCache>
                <c:ptCount val="1"/>
                <c:pt idx="0">
                  <c:v>Критическое значение</c:v>
                </c:pt>
              </c:strCache>
            </c:strRef>
          </c:tx>
          <c:spPr>
            <a:ln w="63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[графики.xlsx]сосуды!$B$8:$E$8</c:f>
              <c:strCache>
                <c:ptCount val="4"/>
                <c:pt idx="0">
                  <c:v>К1-К2</c:v>
                </c:pt>
                <c:pt idx="1">
                  <c:v>А1-А2</c:v>
                </c:pt>
                <c:pt idx="2">
                  <c:v>К1-А1</c:v>
                </c:pt>
                <c:pt idx="3">
                  <c:v>К2-А2</c:v>
                </c:pt>
              </c:strCache>
            </c:strRef>
          </c:cat>
          <c:val>
            <c:numRef>
              <c:f>[графики.xlsx]сосуды!$B$10:$E$10</c:f>
              <c:numCache>
                <c:formatCode>General</c:formatCode>
                <c:ptCount val="4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207-4899-B537-DB3DB8CE45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388032"/>
        <c:axId val="53389568"/>
      </c:lineChart>
      <c:catAx>
        <c:axId val="533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pPr>
            <a:endParaRPr lang="ru-RU"/>
          </a:p>
        </c:txPr>
        <c:crossAx val="53389568"/>
        <c:crosses val="autoZero"/>
        <c:auto val="1"/>
        <c:lblAlgn val="ctr"/>
        <c:lblOffset val="100"/>
        <c:noMultiLvlLbl val="0"/>
      </c:catAx>
      <c:valAx>
        <c:axId val="5338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+mn-cs"/>
                  </a:defRPr>
                </a:pPr>
                <a:r>
                  <a:rPr lang="ru-RU"/>
                  <a:t>Уровень значимости</a:t>
                </a:r>
              </a:p>
            </c:rich>
          </c:tx>
          <c:layout>
            <c:manualLayout>
              <c:xMode val="edge"/>
              <c:yMode val="edge"/>
              <c:x val="1.3618454442677621E-2"/>
              <c:y val="0.1555198412698412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+mn-cs"/>
              </a:defRPr>
            </a:pPr>
            <a:endParaRPr lang="ru-RU"/>
          </a:p>
        </c:txPr>
        <c:crossAx val="5338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Microsoft JhengHei UI Light" panose="020B0304030504040204" pitchFamily="34" charset="-120"/>
          <a:ea typeface="Microsoft JhengHei UI Light" panose="020B0304030504040204" pitchFamily="34" charset="-12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0.25013</cdr:x>
      <cdr:y>0.39642</cdr:y>
    </cdr:from>
    <cdr:to>
      <cdr:x>0.6317</cdr:x>
      <cdr:y>0.56851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8E887BC-2FBE-4937-8110-B5DE65C2B5B5}"/>
            </a:ext>
          </a:extLst>
        </cdr:cNvPr>
        <cdr:cNvSpPr txBox="1"/>
      </cdr:nvSpPr>
      <cdr:spPr>
        <a:xfrm xmlns:a="http://schemas.openxmlformats.org/drawingml/2006/main">
          <a:off x="2332568" y="998987"/>
          <a:ext cx="3558362" cy="433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Calibri" panose="020F0502020204030204" pitchFamily="34" charset="0"/>
            </a:rPr>
            <a:t>При  уровне значимости </a:t>
          </a:r>
          <a:r>
            <a:rPr lang="en-US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Calibri" panose="020F0502020204030204" pitchFamily="34" charset="0"/>
            </a:rPr>
            <a:t>p&lt;0,05</a:t>
          </a:r>
          <a:r>
            <a:rPr lang="ru-RU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Calibri" panose="020F0502020204030204" pitchFamily="34" charset="0"/>
            </a:rPr>
            <a:t> различия</a:t>
          </a:r>
        </a:p>
        <a:p xmlns:a="http://schemas.openxmlformats.org/drawingml/2006/main">
          <a:r>
            <a:rPr lang="ru-RU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Calibri" panose="020F0502020204030204" pitchFamily="34" charset="0"/>
            </a:rPr>
            <a:t>рассматриваемых выборок достоверны</a:t>
          </a:r>
          <a:r>
            <a:rPr lang="en-US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Calibri" panose="020F0502020204030204" pitchFamily="34" charset="0"/>
            </a:rPr>
            <a:t> </a:t>
          </a:r>
          <a:endParaRPr lang="ru-RU" dirty="0">
            <a:latin typeface="Microsoft JhengHei UI Light" panose="020B0304030504040204" pitchFamily="34" charset="-120"/>
            <a:ea typeface="Microsoft JhengHei UI Light" panose="020B0304030504040204" pitchFamily="34" charset="-12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953250" y="33426400"/>
            <a:ext cx="29984700" cy="14605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325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600">
                <a:solidFill>
                  <a:srgbClr val="808080"/>
                </a:solidFill>
              </a:rPr>
              <a:t>Template ID: assessingslate  Size: 48x36</a:t>
            </a:r>
          </a:p>
        </p:txBody>
      </p:sp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xStyles>
    <p:titleStyle>
      <a:defPPr>
        <a:defRPr kern="1200"/>
      </a:defPPr>
      <a:lvl1pPr algn="ctr" defTabSz="4389028" rtl="0" eaLnBrk="1" latinLnBrk="0" hangingPunct="1"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0" indent="0" algn="l" defTabSz="4389028" rtl="0" eaLnBrk="1" latinLnBrk="0" hangingPunct="1">
        <a:spcBef>
          <a:spcPct val="20000"/>
        </a:spcBef>
        <a:buFont typeface="Arial" pitchFamily="34" charset="0"/>
        <a:buNone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85CFF22-0622-4546-96EB-85B77D8F07D1}"/>
              </a:ext>
            </a:extLst>
          </p:cNvPr>
          <p:cNvSpPr/>
          <p:nvPr/>
        </p:nvSpPr>
        <p:spPr>
          <a:xfrm>
            <a:off x="-111116" y="6275520"/>
            <a:ext cx="44002316" cy="2664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Rectangle: Rounded Corners 42"/>
          <p:cNvSpPr/>
          <p:nvPr/>
        </p:nvSpPr>
        <p:spPr>
          <a:xfrm>
            <a:off x="712119" y="7073110"/>
            <a:ext cx="10058400" cy="13918822"/>
          </a:xfrm>
          <a:prstGeom prst="roundRect">
            <a:avLst>
              <a:gd name="adj" fmla="val 20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45" name="Rectangle: Rounded Corners 44"/>
          <p:cNvSpPr/>
          <p:nvPr/>
        </p:nvSpPr>
        <p:spPr>
          <a:xfrm>
            <a:off x="33134794" y="6982997"/>
            <a:ext cx="10058400" cy="11013174"/>
          </a:xfrm>
          <a:prstGeom prst="roundRect">
            <a:avLst>
              <a:gd name="adj" fmla="val 159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42" name="Rectangle: Rounded Corners 41"/>
          <p:cNvSpPr/>
          <p:nvPr/>
        </p:nvSpPr>
        <p:spPr>
          <a:xfrm>
            <a:off x="33134794" y="18703648"/>
            <a:ext cx="10058400" cy="4188891"/>
          </a:xfrm>
          <a:prstGeom prst="roundRect">
            <a:avLst>
              <a:gd name="adj" fmla="val 14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ru-RU" sz="2000" dirty="0">
              <a:solidFill>
                <a:srgbClr val="404040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2"/>
            <a:ext cx="43891200" cy="62520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defPPr>
              <a:defRPr kern="1200"/>
            </a:defPPr>
          </a:lstStyle>
          <a:p>
            <a:pPr algn="ctr"/>
            <a:endParaRPr lang="en-US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xmlns="" id="{EE7A5C51-35F0-4B71-992D-43D344D16C04}"/>
              </a:ext>
            </a:extLst>
          </p:cNvPr>
          <p:cNvSpPr txBox="1"/>
          <p:nvPr/>
        </p:nvSpPr>
        <p:spPr>
          <a:xfrm>
            <a:off x="4046221" y="776037"/>
            <a:ext cx="37444680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ВЛИЯНИЕ ВНУТРИУТРОБНОЙ АЛКОГОЛЬНОЙ ИНТОКСИКАЦИИ НА ЦЕРЕБРАЛЬНЫЙ ВАСКУЛОГЕНЕЗ</a:t>
            </a:r>
            <a:endParaRPr lang="en-US" sz="7200" b="1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</a:endParaRP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xmlns="" id="{1F3AA395-C058-4F87-B3A3-A8A8BC543EF9}"/>
              </a:ext>
            </a:extLst>
          </p:cNvPr>
          <p:cNvSpPr txBox="1"/>
          <p:nvPr/>
        </p:nvSpPr>
        <p:spPr>
          <a:xfrm>
            <a:off x="2818699" y="3246407"/>
            <a:ext cx="37444680" cy="264072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latin typeface="Candara Light" panose="020E0502030303020204" pitchFamily="34" charset="0"/>
              </a:rPr>
              <a:t>Шумилова С.Н., </a:t>
            </a:r>
            <a:r>
              <a:rPr lang="ru-RU" sz="48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Солонский</a:t>
            </a:r>
            <a:r>
              <a:rPr lang="ru-RU" sz="4800" dirty="0">
                <a:solidFill>
                  <a:schemeClr val="bg1"/>
                </a:solidFill>
                <a:latin typeface="Candara Light" panose="020E0502030303020204" pitchFamily="34" charset="0"/>
              </a:rPr>
              <a:t> А.В.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Candara Light" panose="020E0502030303020204" pitchFamily="34" charset="0"/>
              </a:rPr>
              <a:t>лаборатория клинической </a:t>
            </a:r>
            <a:r>
              <a:rPr lang="ru-RU" sz="4800" dirty="0" err="1">
                <a:solidFill>
                  <a:schemeClr val="bg1"/>
                </a:solidFill>
                <a:latin typeface="Candara Light" panose="020E0502030303020204" pitchFamily="34" charset="0"/>
              </a:rPr>
              <a:t>психонейроиммунологии</a:t>
            </a:r>
            <a:r>
              <a:rPr lang="ru-RU" sz="4800" dirty="0">
                <a:solidFill>
                  <a:schemeClr val="bg1"/>
                </a:solidFill>
                <a:latin typeface="Candara Light" panose="020E0502030303020204" pitchFamily="34" charset="0"/>
              </a:rPr>
              <a:t> и нейробиологии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Candara Light" panose="020E0502030303020204" pitchFamily="34" charset="0"/>
              </a:rPr>
              <a:t>НИИ психического здоровья Томского НИМЦ, Россия, г. Томск </a:t>
            </a:r>
            <a:endParaRPr lang="en-US" sz="4800" dirty="0">
              <a:solidFill>
                <a:schemeClr val="bg1"/>
              </a:solidFill>
              <a:latin typeface="Candara Light" panose="020E0502030303020204" pitchFamily="34" charset="0"/>
            </a:endParaRPr>
          </a:p>
        </p:txBody>
      </p:sp>
      <p:sp>
        <p:nvSpPr>
          <p:cNvPr id="71" name="Rectangle: Rounded Corners 70"/>
          <p:cNvSpPr/>
          <p:nvPr/>
        </p:nvSpPr>
        <p:spPr>
          <a:xfrm>
            <a:off x="33120682" y="23600016"/>
            <a:ext cx="10058400" cy="8518307"/>
          </a:xfrm>
          <a:prstGeom prst="roundRect">
            <a:avLst>
              <a:gd name="adj" fmla="val 39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224C3B5-C740-463A-8086-222E05D55D53}"/>
              </a:ext>
            </a:extLst>
          </p:cNvPr>
          <p:cNvSpPr txBox="1"/>
          <p:nvPr/>
        </p:nvSpPr>
        <p:spPr>
          <a:xfrm>
            <a:off x="33577882" y="24880009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/>
            <a:r>
              <a:rPr lang="ru-RU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1.Белокрылов И.И., Трескова И.А., </a:t>
            </a:r>
            <a:r>
              <a:rPr lang="ru-RU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Пешковская</a:t>
            </a:r>
            <a:r>
              <a:rPr lang="ru-RU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А.Г., Мандель А.И., Кисель Н.И. Диагностический подход к оценке когнитивных нарушений и </a:t>
            </a:r>
            <a:r>
              <a:rPr lang="ru-RU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координаторно</a:t>
            </a:r>
            <a:r>
              <a:rPr lang="ru-RU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-двигательной активности для оптимизации программ персонализированной терапии при алкогольной зависимости // Сибирский вестник психиатрии и наркологии. 2022. Т. 117, № 4. С. 44-50.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doi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10.26617/1810-3111-2022-4(117)-44-50</a:t>
            </a:r>
          </a:p>
          <a:p>
            <a:pPr algn="just"/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2.</a:t>
            </a:r>
            <a:r>
              <a:rPr lang="ru-RU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Бохан Н.А., Кисель Н.И., Биче-</a:t>
            </a:r>
            <a:r>
              <a:rPr lang="ru-RU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Оол</a:t>
            </a:r>
            <a:r>
              <a:rPr lang="ru-RU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У.К., Мандель А.И. Формирование алкогольной зависимости у женщин тувинской и русской этнической принадлежности // Сибирский вестник психиатрии и наркологии. 2021. Т. 113, № 4. С. 54-63.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doi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10.26617/1810-3111-2021-4(113)-54-63</a:t>
            </a:r>
          </a:p>
          <a:p>
            <a:pPr algn="just"/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3.Georgieff MK, Tran PV, Carlson ES. Atypical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fetal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development: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Fetal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alcohol syndrome, nutritional deprivation, teratogens, and risk for neurodevelopmental disorders and psychopathology. Dev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Psychopathol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. 2018. Vol 30, No 3. P. 1063-86.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doi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10.1017/S0954579418000500.</a:t>
            </a:r>
          </a:p>
          <a:p>
            <a:pPr algn="just"/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4.Siqueira M, Araujo APB, Gomes FCA,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Stipursky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J. Ethanol Gestational Exposure Impairs Vascular Development and Endothelial Potential to Control BBB-Associated Astrocyte Function in the Developing Cerebral Cortex. Mol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Neurobiol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. 2021. Vol 58, No 4. P. 1755-68.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doi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10.1007/s12035-020-02214-8.</a:t>
            </a:r>
          </a:p>
          <a:p>
            <a:pPr algn="just"/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5.Jégou S, El Ghazi F, de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Lendeu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PK,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Marret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S,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Laudenbach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V,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Uguen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A,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Marcorelles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P, Roy V,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Laquerrière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A, Gonzalez BJ. Prenatal alcohol exposure affects vasculature development in the neonatal brain. Ann Neurol. 2012. Vol. 72. P. 952-960. </a:t>
            </a:r>
            <a:r>
              <a:rPr lang="en-GB" sz="20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doi</a:t>
            </a:r>
            <a:r>
              <a:rPr lang="en-GB" sz="20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10.1002/ana.23699.</a:t>
            </a:r>
          </a:p>
          <a:p>
            <a:pPr algn="just"/>
            <a:endParaRPr lang="en-GB" sz="2000" dirty="0">
              <a:solidFill>
                <a:srgbClr val="404040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9EBE15B-4246-47D5-A572-FC8BC1A36A14}"/>
              </a:ext>
            </a:extLst>
          </p:cNvPr>
          <p:cNvSpPr txBox="1"/>
          <p:nvPr/>
        </p:nvSpPr>
        <p:spPr>
          <a:xfrm>
            <a:off x="33591994" y="1967516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spcAft>
                <a:spcPts val="1200"/>
              </a:spcAft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Таким образом, внутриутробная алкоголизация оказывает значительное влияние на морфометрические показатели сосудов МЦР коры ГМ эмбрионов и плодов человека, что проявляется изменением размеров и количества сосудов. Указанные изменения прогрессируют с увеличением срока развития.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6B428E8-E946-4C04-BA2E-DBE7C90A92EC}"/>
              </a:ext>
            </a:extLst>
          </p:cNvPr>
          <p:cNvSpPr txBox="1"/>
          <p:nvPr/>
        </p:nvSpPr>
        <p:spPr>
          <a:xfrm>
            <a:off x="33591994" y="190072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Выводы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712119" y="21812949"/>
            <a:ext cx="10058400" cy="10329414"/>
          </a:xfrm>
          <a:prstGeom prst="roundRect">
            <a:avLst>
              <a:gd name="adj" fmla="val 17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47" name="TextBox 46"/>
          <p:cNvSpPr txBox="1"/>
          <p:nvPr/>
        </p:nvSpPr>
        <p:spPr>
          <a:xfrm>
            <a:off x="1169319" y="76347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Введение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B320F11-3F85-4920-92E0-15D89C7AF4D2}"/>
              </a:ext>
            </a:extLst>
          </p:cNvPr>
          <p:cNvSpPr txBox="1"/>
          <p:nvPr/>
        </p:nvSpPr>
        <p:spPr>
          <a:xfrm>
            <a:off x="1169319" y="2326269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/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Оценить степень влияния хронической пренатальной алкоголизации на процессы формирования морфологической структуры ГМ эмбриона человека и выявить наличие закономерностей развития сосудов микроциркуляторного русла (МЦР)</a:t>
            </a:r>
            <a:r>
              <a:rPr lang="en-GB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в вышеуказанных условиях. 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7DB2E49A-CE7A-4210-AE9F-5037030C938E}"/>
              </a:ext>
            </a:extLst>
          </p:cNvPr>
          <p:cNvSpPr txBox="1"/>
          <p:nvPr/>
        </p:nvSpPr>
        <p:spPr>
          <a:xfrm>
            <a:off x="1169319" y="2259478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Цель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11482639" y="7062659"/>
            <a:ext cx="10058400" cy="6300982"/>
          </a:xfrm>
          <a:prstGeom prst="roundRect">
            <a:avLst>
              <a:gd name="adj" fmla="val 27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CA3FBD3B-628E-43FF-A33F-32B15438C990}"/>
              </a:ext>
            </a:extLst>
          </p:cNvPr>
          <p:cNvSpPr txBox="1"/>
          <p:nvPr/>
        </p:nvSpPr>
        <p:spPr>
          <a:xfrm>
            <a:off x="11939839" y="748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Материалы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11482639" y="14152625"/>
            <a:ext cx="10058400" cy="17965699"/>
          </a:xfrm>
          <a:prstGeom prst="roundRect">
            <a:avLst>
              <a:gd name="adj" fmla="val 18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29FDCEBF-DA7D-4AE0-A6BD-06A1FEAE41E1}"/>
              </a:ext>
            </a:extLst>
          </p:cNvPr>
          <p:cNvSpPr txBox="1"/>
          <p:nvPr/>
        </p:nvSpPr>
        <p:spPr>
          <a:xfrm>
            <a:off x="11939839" y="15347592"/>
            <a:ext cx="9144000" cy="1571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/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Исследование включало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аутопсийный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материал, полученный в ходе операций по искусственному прерыванию беременности на сроках 8-11 недель внутриутробного развития. Операции проводились в родильных домах и гинекологических отделениях больниц г. Томска. Все процедуры выполнялись согласно требованиям этического комитета. Материал был получен от женщин, чей возраст варьировался от 25 до 41 года.  </a:t>
            </a:r>
          </a:p>
          <a:p>
            <a:pPr algn="just">
              <a:spcAft>
                <a:spcPts val="1200"/>
              </a:spcAft>
            </a:pPr>
            <a:endParaRPr lang="ru-RU" sz="2500" dirty="0">
              <a:solidFill>
                <a:srgbClr val="404040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Предварительная фиксацию в 0,5 % растворе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глутаральдегида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на 0,1 М натрий-фосфатном буфере с pH7,3-7,4 и дополнительным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дофиксированием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в 1 % растворе оксида осмия. 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Далее материал подвергался обезвоживанию в спиртах восходящих концентраций и заливался в эпоксидные смолы (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Araldite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). 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Окраска производилась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толуидиновым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синим согласно общепринятой методике. 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Нарезка полученных образцов осуществлялась с использованием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ультратома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«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Ultracut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–E» (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Reichert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, Австрия), толщина срезов составляла 0,5-1 мкм (полутонкие). 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Микроскопирование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осуществлялось на микроскопе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AxioScope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A1 (Carl Zeiss, Германия).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Фотосъемка производилась цифровой камерой Canon G10.  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Для проведения морфометрического анализа было использовано программное обеспечение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AxioVision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4.8. В ходе исследования проводилось определение диаметров и площадей каждого отдельного сосуда МЦР. Кроме того, проводился подсчет среднего и удельного количества указанных структур на единицу площади среза.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Статистическая достоверность определялась путем анализа критерия Манна-Уитни (значимые различия – при Р &lt;0,05) с применением программы </a:t>
            </a:r>
            <a:r>
              <a:rPr lang="ru-RU" sz="2500" dirty="0" err="1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Statistica</a:t>
            </a:r>
            <a:r>
              <a:rPr lang="ru-RU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10.</a:t>
            </a:r>
          </a:p>
          <a:p>
            <a:pPr algn="just"/>
            <a:r>
              <a:rPr lang="en-US" sz="250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15232698-55E6-4C6D-9947-A1F5F1CCE1E0}"/>
              </a:ext>
            </a:extLst>
          </p:cNvPr>
          <p:cNvSpPr txBox="1"/>
          <p:nvPr/>
        </p:nvSpPr>
        <p:spPr>
          <a:xfrm>
            <a:off x="11939839" y="146796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Методы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22311361" y="7062659"/>
            <a:ext cx="10058400" cy="25055664"/>
          </a:xfrm>
          <a:prstGeom prst="roundRect">
            <a:avLst>
              <a:gd name="adj" fmla="val 19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5C4E645-8814-452E-ABF9-94046EFDF552}"/>
              </a:ext>
            </a:extLst>
          </p:cNvPr>
          <p:cNvSpPr txBox="1"/>
          <p:nvPr/>
        </p:nvSpPr>
        <p:spPr>
          <a:xfrm>
            <a:off x="22768559" y="8294937"/>
            <a:ext cx="914400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marL="0" marR="0" lvl="0" indent="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Сосуды микроциркуляторного русла:</a:t>
            </a: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Отсутствие значимых изменений размеров сосудов, развивавшихся в нормальных условиях, с увеличением срока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гестации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отсутствие достоверных различий средней и удельной площадей в подгруппах К1 и К2.</a:t>
            </a: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Уменьшение средних размеров сосудов, подвергавшихся воздействию алкоголя, по мере увеличения внутриутробного возраста: преобладание размеров сосудов МЦР в подгруппе А1 над А2. </a:t>
            </a: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Различия размеров сосудов на более поздних сроках в зависимости от факта употребления алкоголя во время беременности: преобладание размеров сосудов в подгруппе К2 над таковыми в А2; параметры образцов в возрасте 8-9 недель достоверных различий не имели. </a:t>
            </a: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Увеличение общего количества сосудов на срезах с увеличением срока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гестации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преобладание среднего количества сосудов на единицу площади среза (1 мм2) в подгруппах А2 и К2 над соответствующим параметром в подгруппах А1 и К1. </a:t>
            </a: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Компенсаторное увеличение количества сосудов в подгруппах «Алкоголь» на более поздних сроках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гестации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: данный параметр в А2 значительно превышал таковой в К2. </a:t>
            </a:r>
          </a:p>
          <a:p>
            <a:pPr marL="342900" marR="0" lvl="0" indent="-342900" algn="just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-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7381E656-1550-4678-91D6-50348E24F942}"/>
              </a:ext>
            </a:extLst>
          </p:cNvPr>
          <p:cNvSpPr txBox="1"/>
          <p:nvPr/>
        </p:nvSpPr>
        <p:spPr>
          <a:xfrm>
            <a:off x="22768561" y="7482385"/>
            <a:ext cx="9144000" cy="65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Результаты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8EA829B-E60B-4F08-9580-A4F99B1D4759}"/>
              </a:ext>
            </a:extLst>
          </p:cNvPr>
          <p:cNvSpPr txBox="1"/>
          <p:nvPr/>
        </p:nvSpPr>
        <p:spPr>
          <a:xfrm>
            <a:off x="1140218" y="8415717"/>
            <a:ext cx="914400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just">
              <a:spcAft>
                <a:spcPts val="1200"/>
              </a:spcAft>
            </a:pPr>
            <a:r>
              <a:rPr lang="ru-RU" sz="2500" dirty="0">
                <a:solidFill>
                  <a:srgbClr val="40404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Чрезвычайно широкая распространенность алкогольной зависимости в нашей стране является одной из наиболее острых проблем здравоохранения. Это связано с доступностью и отсутствием ограничений на реализацию этанол-содержащих (алкогольных) напитков. Хроническое токсическое действие этанола на центральную нервную систему может приводить к развитию обширного комплекса психических, поведенческих и вегетативных нарушений, а также к дефектам когнитивной и </a:t>
            </a:r>
            <a:r>
              <a:rPr lang="ru-RU" sz="2500" dirty="0" err="1">
                <a:solidFill>
                  <a:srgbClr val="40404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координаторно</a:t>
            </a:r>
            <a:r>
              <a:rPr lang="ru-RU" sz="2500" dirty="0">
                <a:solidFill>
                  <a:srgbClr val="40404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-двигательной сфер [1]. </a:t>
            </a:r>
          </a:p>
          <a:p>
            <a:pPr algn="just">
              <a:spcAft>
                <a:spcPts val="1200"/>
              </a:spcAft>
            </a:pPr>
            <a:r>
              <a:rPr lang="ru-RU" sz="2500" dirty="0">
                <a:solidFill>
                  <a:srgbClr val="40404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Одним из наиболее значимых аспектов указанной проблемы является распространенность алкоголизма среди женского населения. Согласно последним исследования, доля женщин с диагнозом «Алкогольная зависимость» ежегодно растет [2]. При этом употребление алкогольных напитков во время беременности приводит к ряду неблагоприятных эффектов на развитие центральной нервной системы (ЦНС) эмбриона и плода [3].  </a:t>
            </a:r>
          </a:p>
          <a:p>
            <a:pPr algn="just">
              <a:spcAft>
                <a:spcPts val="1200"/>
              </a:spcAft>
            </a:pPr>
            <a:r>
              <a:rPr lang="ru-RU" sz="2500" dirty="0">
                <a:solidFill>
                  <a:srgbClr val="404040"/>
                </a:solidFill>
                <a:effectLst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Первой линией соприкосновения ткани мозга с этанолом является микроциркуляторное русло (МЦР). Тем не менее, в настоящий момент нет единого мнения о том, к каким изменениям сосудов МЦР приводит хроническая внутриутробная алкоголизация. Однозначным является изменение развития сосудов. Часть работ демонстрирует увеличение плотности сосудов, их длины и количества точек ветвления [4]. Другие исследования, напротив, свидетельствуют о снижении плотности сосудов МЦР и потере их радиальной ориентации [5].</a:t>
            </a:r>
            <a:endParaRPr lang="en-US" sz="2400" dirty="0">
              <a:solidFill>
                <a:srgbClr val="404040"/>
              </a:solidFill>
              <a:latin typeface="Domine" panose="0204050304040306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B66C39E-DBA3-4D0A-B405-A1ADC855C44D}"/>
              </a:ext>
            </a:extLst>
          </p:cNvPr>
          <p:cNvSpPr/>
          <p:nvPr/>
        </p:nvSpPr>
        <p:spPr>
          <a:xfrm>
            <a:off x="11939839" y="8294937"/>
            <a:ext cx="9144000" cy="306515"/>
          </a:xfrm>
          <a:prstGeom prst="rect">
            <a:avLst/>
          </a:prstGeom>
          <a:solidFill>
            <a:srgbClr val="315467"/>
          </a:solidFill>
          <a:ln w="63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Материал исследования разделен на 4 группы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31EB1E93-48CD-4794-8555-A9FB138070F2}"/>
              </a:ext>
            </a:extLst>
          </p:cNvPr>
          <p:cNvSpPr/>
          <p:nvPr/>
        </p:nvSpPr>
        <p:spPr>
          <a:xfrm>
            <a:off x="11939839" y="8844022"/>
            <a:ext cx="2033288" cy="1512761"/>
          </a:xfrm>
          <a:prstGeom prst="rect">
            <a:avLst/>
          </a:prstGeom>
          <a:solidFill>
            <a:srgbClr val="315467"/>
          </a:solidFill>
          <a:ln w="63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Контроль 1 (К1) – эмбрионы в возрасте 9 недель</a:t>
            </a:r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xmlns="" id="{353DFE75-3271-4D61-889F-6FB17CE51FD4}"/>
              </a:ext>
            </a:extLst>
          </p:cNvPr>
          <p:cNvSpPr/>
          <p:nvPr/>
        </p:nvSpPr>
        <p:spPr>
          <a:xfrm rot="16200000">
            <a:off x="18684745" y="8484743"/>
            <a:ext cx="413784" cy="4384404"/>
          </a:xfrm>
          <a:prstGeom prst="leftBrace">
            <a:avLst>
              <a:gd name="adj1" fmla="val 8333"/>
              <a:gd name="adj2" fmla="val 51305"/>
            </a:avLst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Левая фигурная скобка 36">
            <a:extLst>
              <a:ext uri="{FF2B5EF4-FFF2-40B4-BE49-F238E27FC236}">
                <a16:creationId xmlns:a16="http://schemas.microsoft.com/office/drawing/2014/main" xmlns="" id="{E4BBFD6E-66E6-41BF-A782-47E65B2786CE}"/>
              </a:ext>
            </a:extLst>
          </p:cNvPr>
          <p:cNvSpPr/>
          <p:nvPr/>
        </p:nvSpPr>
        <p:spPr>
          <a:xfrm rot="16200000">
            <a:off x="13936594" y="8473299"/>
            <a:ext cx="413784" cy="4407293"/>
          </a:xfrm>
          <a:prstGeom prst="leftBrace">
            <a:avLst>
              <a:gd name="adj1" fmla="val 8333"/>
              <a:gd name="adj2" fmla="val 51523"/>
            </a:avLst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ъект 1">
            <a:extLst>
              <a:ext uri="{FF2B5EF4-FFF2-40B4-BE49-F238E27FC236}">
                <a16:creationId xmlns:a16="http://schemas.microsoft.com/office/drawing/2014/main" xmlns="" id="{6FB52515-B874-427A-B17C-BE3CBB5EC69B}"/>
              </a:ext>
            </a:extLst>
          </p:cNvPr>
          <p:cNvSpPr txBox="1">
            <a:spLocks/>
          </p:cNvSpPr>
          <p:nvPr/>
        </p:nvSpPr>
        <p:spPr bwMode="auto">
          <a:xfrm>
            <a:off x="16825794" y="10997109"/>
            <a:ext cx="4074089" cy="200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08315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По 6 образцов в каждой группе. Матери во время беременности страдали алкоголизмом I – II стадии (</a:t>
            </a:r>
            <a:r>
              <a:rPr lang="en-US" b="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</a:t>
            </a:r>
            <a:r>
              <a:rPr lang="ru-RU" b="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10.201; </a:t>
            </a:r>
            <a:r>
              <a:rPr lang="en-US" b="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F</a:t>
            </a:r>
            <a:r>
              <a:rPr lang="ru-RU" b="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10.202 – МКБ10). </a:t>
            </a:r>
          </a:p>
        </p:txBody>
      </p:sp>
      <p:sp>
        <p:nvSpPr>
          <p:cNvPr id="48" name="Объект 1">
            <a:extLst>
              <a:ext uri="{FF2B5EF4-FFF2-40B4-BE49-F238E27FC236}">
                <a16:creationId xmlns:a16="http://schemas.microsoft.com/office/drawing/2014/main" xmlns="" id="{24AE43B1-6ABC-41BA-807B-06221EDB7233}"/>
              </a:ext>
            </a:extLst>
          </p:cNvPr>
          <p:cNvSpPr txBox="1">
            <a:spLocks/>
          </p:cNvSpPr>
          <p:nvPr/>
        </p:nvSpPr>
        <p:spPr bwMode="auto">
          <a:xfrm>
            <a:off x="12107202" y="10905417"/>
            <a:ext cx="3967671" cy="20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rgbClr val="08315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08315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solidFill>
                  <a:srgbClr val="404040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По 7 образцов в каждой группе. Материал был получен от психически и соматически здоровых женщин.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8AE91FF7-F121-4E2A-A4BC-4D434F84AB09}"/>
              </a:ext>
            </a:extLst>
          </p:cNvPr>
          <p:cNvSpPr/>
          <p:nvPr/>
        </p:nvSpPr>
        <p:spPr>
          <a:xfrm>
            <a:off x="14313844" y="8833905"/>
            <a:ext cx="2033288" cy="1522877"/>
          </a:xfrm>
          <a:prstGeom prst="rect">
            <a:avLst/>
          </a:prstGeom>
          <a:solidFill>
            <a:srgbClr val="315467"/>
          </a:solidFill>
          <a:ln w="63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Контроль 2 (К2) – эмбрионы в возрасте 11 недель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7A60151-1791-4144-B53E-E0C0CE39BFC7}"/>
              </a:ext>
            </a:extLst>
          </p:cNvPr>
          <p:cNvSpPr/>
          <p:nvPr/>
        </p:nvSpPr>
        <p:spPr>
          <a:xfrm>
            <a:off x="16703192" y="8860130"/>
            <a:ext cx="2033288" cy="1496652"/>
          </a:xfrm>
          <a:prstGeom prst="rect">
            <a:avLst/>
          </a:prstGeom>
          <a:solidFill>
            <a:srgbClr val="315467"/>
          </a:solidFill>
          <a:ln w="63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Алкоголь 1 (А1) – эмбрионы в возрасте 8-9 недель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CFBA36F-59A5-4C29-8492-41489DCA10ED}"/>
              </a:ext>
            </a:extLst>
          </p:cNvPr>
          <p:cNvSpPr/>
          <p:nvPr/>
        </p:nvSpPr>
        <p:spPr>
          <a:xfrm>
            <a:off x="19050551" y="8839316"/>
            <a:ext cx="2033288" cy="1517465"/>
          </a:xfrm>
          <a:prstGeom prst="rect">
            <a:avLst/>
          </a:prstGeom>
          <a:solidFill>
            <a:srgbClr val="315467"/>
          </a:solidFill>
          <a:ln w="63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Алкоголь 2 (А2) – эмбрионы в возрасте 10-11 недель</a:t>
            </a:r>
          </a:p>
        </p:txBody>
      </p:sp>
      <p:graphicFrame>
        <p:nvGraphicFramePr>
          <p:cNvPr id="62" name="Диаграмма 61">
            <a:extLst>
              <a:ext uri="{FF2B5EF4-FFF2-40B4-BE49-F238E27FC236}">
                <a16:creationId xmlns:a16="http://schemas.microsoft.com/office/drawing/2014/main" xmlns="" id="{B4B36270-31CE-4A7C-A158-4A09BBD98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371467"/>
              </p:ext>
            </p:extLst>
          </p:nvPr>
        </p:nvGraphicFramePr>
        <p:xfrm>
          <a:off x="22768559" y="20289768"/>
          <a:ext cx="9324000" cy="574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Диаграмма 62">
            <a:extLst>
              <a:ext uri="{FF2B5EF4-FFF2-40B4-BE49-F238E27FC236}">
                <a16:creationId xmlns:a16="http://schemas.microsoft.com/office/drawing/2014/main" xmlns="" id="{D169F6EF-BBE5-4A5B-8390-3C49DEB301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862281"/>
              </p:ext>
            </p:extLst>
          </p:nvPr>
        </p:nvGraphicFramePr>
        <p:xfrm>
          <a:off x="22768559" y="28388969"/>
          <a:ext cx="9325581" cy="302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FCDEC7D-C578-4CE6-9AED-22682B529AB5}"/>
              </a:ext>
            </a:extLst>
          </p:cNvPr>
          <p:cNvSpPr txBox="1"/>
          <p:nvPr/>
        </p:nvSpPr>
        <p:spPr>
          <a:xfrm>
            <a:off x="22984256" y="26056423"/>
            <a:ext cx="910830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Примечание:   </a:t>
            </a:r>
          </a:p>
          <a:p>
            <a:pPr marR="0" lvl="0" algn="l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1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–  достоверные отличия по сравнению с Контроль1 (p&lt;0.05).</a:t>
            </a:r>
          </a:p>
          <a:p>
            <a:pPr marR="0" lvl="0" algn="l" defTabSz="43880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2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– достов</a:t>
            </a:r>
            <a:r>
              <a:rPr lang="ru-RU" sz="25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ерн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ые отличия по сравнению с Алкоголь1 (p&lt;0.05).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1C15B36-3087-4E2F-85FB-31565BFB7BD0}"/>
              </a:ext>
            </a:extLst>
          </p:cNvPr>
          <p:cNvSpPr txBox="1"/>
          <p:nvPr/>
        </p:nvSpPr>
        <p:spPr>
          <a:xfrm>
            <a:off x="1169319" y="263137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Задачи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1BB9039-252A-47B4-B7C4-4492D0192D92}"/>
              </a:ext>
            </a:extLst>
          </p:cNvPr>
          <p:cNvSpPr txBox="1"/>
          <p:nvPr/>
        </p:nvSpPr>
        <p:spPr>
          <a:xfrm>
            <a:off x="1140218" y="26960126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определить </a:t>
            </a:r>
            <a:r>
              <a:rPr lang="ru-RU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морфоколичественные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параметры сосуд</a:t>
            </a:r>
            <a:r>
              <a:rPr lang="en-GB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jd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микроциркуляторного русла, мозга эмбрионов подверженных и неподверженных влиянию алкоголя;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установить корреляцию между исследуемыми параметрами;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Open Sans" panose="020B0606030504020204" pitchFamily="34" charset="0"/>
              </a:rPr>
              <a:t> оценить влияние/не влияние алкоголизации матери на развитие мозга эмбриона.</a:t>
            </a:r>
          </a:p>
          <a:p>
            <a:pPr algn="just">
              <a:spcAft>
                <a:spcPts val="1200"/>
              </a:spcAft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Open Sans" panose="020B0606030504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2AB060-671B-4EBA-B3A6-689F0A791EE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345"/>
            <a:ext cx="7307633" cy="522816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C1DD563-6F1E-49DE-B111-B833DBB7ADDD}"/>
              </a:ext>
            </a:extLst>
          </p:cNvPr>
          <p:cNvSpPr txBox="1"/>
          <p:nvPr/>
        </p:nvSpPr>
        <p:spPr>
          <a:xfrm>
            <a:off x="33577881" y="2401319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Литература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66" name="TextBox 84">
            <a:extLst>
              <a:ext uri="{FF2B5EF4-FFF2-40B4-BE49-F238E27FC236}">
                <a16:creationId xmlns:a16="http://schemas.microsoft.com/office/drawing/2014/main" xmlns="" id="{2F9F16DD-B1FB-447B-BA78-9201D1B2D897}"/>
              </a:ext>
            </a:extLst>
          </p:cNvPr>
          <p:cNvSpPr txBox="1"/>
          <p:nvPr/>
        </p:nvSpPr>
        <p:spPr>
          <a:xfrm>
            <a:off x="33558480" y="754147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03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80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212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6160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0199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423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8277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2318" algn="l" defTabSz="4388077" rtl="0" eaLnBrk="1" latinLnBrk="0" hangingPunct="1">
              <a:defRPr sz="86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Микрофотографии среза головного мозга плода, 11 недель развития (группа Контроль 2) </a:t>
            </a: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Окраска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толуидиновым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синим.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Ув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. 400. </a:t>
            </a: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На микрофотографии представлен процесс сбора морфометрических данных сосудов МЦР</a:t>
            </a: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в программе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AxioVision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 4.8.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676776D-07D3-4E42-96E7-E693AFA23C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480" y="1067694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26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assessingslate|08-20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1156</Words>
  <Application>Microsoft Office PowerPoint</Application>
  <PresentationFormat>Произвольный</PresentationFormat>
  <Paragraphs>74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Montserrat Extra Bold</vt:lpstr>
      <vt:lpstr>Calibri</vt:lpstr>
      <vt:lpstr>Candara Light</vt:lpstr>
      <vt:lpstr>Open Sans</vt:lpstr>
      <vt:lpstr>Wingdings</vt:lpstr>
      <vt:lpstr>Domine</vt:lpstr>
      <vt:lpstr>Times New Roman</vt:lpstr>
      <vt:lpstr>Microsoft JhengHei UI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User</cp:lastModifiedBy>
  <cp:revision>39</cp:revision>
  <dcterms:modified xsi:type="dcterms:W3CDTF">2023-05-17T04:31:39Z</dcterms:modified>
  <cp:category>science research poster</cp:category>
</cp:coreProperties>
</file>